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tags/tag43.xml" ContentType="application/vnd.openxmlformats-officedocument.presentationml.tags+xml"/>
  <Override PartName="/ppt/notesSlides/notesSlide42.xml" ContentType="application/vnd.openxmlformats-officedocument.presentationml.notesSlide+xml"/>
  <Override PartName="/ppt/tags/tag44.xml" ContentType="application/vnd.openxmlformats-officedocument.presentationml.tags+xml"/>
  <Override PartName="/ppt/notesSlides/notesSlide43.xml" ContentType="application/vnd.openxmlformats-officedocument.presentationml.notesSlide+xml"/>
  <Override PartName="/ppt/tags/tag45.xml" ContentType="application/vnd.openxmlformats-officedocument.presentationml.tags+xml"/>
  <Override PartName="/ppt/notesSlides/notesSlide44.xml" ContentType="application/vnd.openxmlformats-officedocument.presentationml.notesSlide+xml"/>
  <Override PartName="/ppt/tags/tag46.xml" ContentType="application/vnd.openxmlformats-officedocument.presentationml.tags+xml"/>
  <Override PartName="/ppt/notesSlides/notesSlide45.xml" ContentType="application/vnd.openxmlformats-officedocument.presentationml.notesSlide+xml"/>
  <Override PartName="/ppt/tags/tag47.xml" ContentType="application/vnd.openxmlformats-officedocument.presentationml.tags+xml"/>
  <Override PartName="/ppt/notesSlides/notesSlide4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319" r:id="rId3"/>
    <p:sldId id="256" r:id="rId4"/>
    <p:sldId id="321" r:id="rId5"/>
    <p:sldId id="323" r:id="rId6"/>
    <p:sldId id="324" r:id="rId7"/>
    <p:sldId id="325" r:id="rId8"/>
    <p:sldId id="327" r:id="rId9"/>
    <p:sldId id="328" r:id="rId10"/>
    <p:sldId id="330" r:id="rId11"/>
    <p:sldId id="329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3" r:id="rId24"/>
    <p:sldId id="342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</p:sldIdLst>
  <p:sldSz cx="9144000" cy="6858000" type="screen4x3"/>
  <p:notesSz cx="9601200" cy="7315200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>
      <p:cViewPr>
        <p:scale>
          <a:sx n="102" d="100"/>
          <a:sy n="102" d="100"/>
        </p:scale>
        <p:origin x="240" y="3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5-4E21-86D7-177F161FF5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45-4E21-86D7-177F161FF5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45-4E21-86D7-177F161FF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2222296"/>
        <c:axId val="462224592"/>
        <c:axId val="159471320"/>
      </c:bar3DChart>
      <c:catAx>
        <c:axId val="46222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2224592"/>
        <c:crosses val="autoZero"/>
        <c:auto val="1"/>
        <c:lblAlgn val="ctr"/>
        <c:lblOffset val="100"/>
        <c:noMultiLvlLbl val="0"/>
      </c:catAx>
      <c:valAx>
        <c:axId val="46222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2222296"/>
        <c:crosses val="autoZero"/>
        <c:crossBetween val="between"/>
      </c:valAx>
      <c:serAx>
        <c:axId val="159471320"/>
        <c:scaling>
          <c:orientation val="minMax"/>
        </c:scaling>
        <c:delete val="0"/>
        <c:axPos val="b"/>
        <c:majorTickMark val="out"/>
        <c:minorTickMark val="none"/>
        <c:tickLblPos val="nextTo"/>
        <c:crossAx val="46222459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6" tIns="48142" rIns="96286" bIns="48142" numCol="1" anchor="t" anchorCtr="0" compatLnSpc="1">
            <a:prstTxWarp prst="textNoShape">
              <a:avLst/>
            </a:prstTxWarp>
          </a:bodyPr>
          <a:lstStyle>
            <a:lvl1pPr defTabSz="963098">
              <a:defRPr sz="14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386" y="2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6" tIns="48142" rIns="96286" bIns="48142" numCol="1" anchor="t" anchorCtr="0" compatLnSpc="1">
            <a:prstTxWarp prst="textNoShape">
              <a:avLst/>
            </a:prstTxWarp>
          </a:bodyPr>
          <a:lstStyle>
            <a:lvl1pPr algn="r" defTabSz="963098">
              <a:defRPr sz="14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947453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6" tIns="48142" rIns="96286" bIns="48142" numCol="1" anchor="b" anchorCtr="0" compatLnSpc="1">
            <a:prstTxWarp prst="textNoShape">
              <a:avLst/>
            </a:prstTxWarp>
          </a:bodyPr>
          <a:lstStyle>
            <a:lvl1pPr defTabSz="963098">
              <a:defRPr sz="1400"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386" y="6947453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6" tIns="48142" rIns="96286" bIns="48142" numCol="1" anchor="b" anchorCtr="0" compatLnSpc="1">
            <a:prstTxWarp prst="textNoShape">
              <a:avLst/>
            </a:prstTxWarp>
          </a:bodyPr>
          <a:lstStyle>
            <a:lvl1pPr algn="r" defTabSz="963098">
              <a:defRPr sz="1400"/>
            </a:lvl1pPr>
          </a:lstStyle>
          <a:p>
            <a:fld id="{433F0CD1-8DE6-41D4-913E-9D7EC39FC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06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8" tIns="47415" rIns="94828" bIns="4741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386" y="2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8" tIns="47415" rIns="94828" bIns="4741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4425" cy="2741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777" y="3475384"/>
            <a:ext cx="7679648" cy="32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8" tIns="47415" rIns="94828" bIns="47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947453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8" tIns="47415" rIns="94828" bIns="4741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386" y="6947453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8" tIns="47415" rIns="94828" bIns="4741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B8BA33F-553A-4784-98DC-549D97B1D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73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73FA9-D76A-4376-9499-66AFD0E9D271}" type="slidenum">
              <a:rPr lang="en-US"/>
              <a:pPr/>
              <a:t>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20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EDA0C-DA00-4163-A5ED-4D2335E8A8FA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01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6AF00-B163-404A-9E9D-47A01EAD4100}" type="slidenum">
              <a:rPr lang="en-US"/>
              <a:pPr/>
              <a:t>11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69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040BA-996E-47B3-AEA0-F30F48C1B99C}" type="slidenum">
              <a:rPr lang="en-US"/>
              <a:pPr/>
              <a:t>12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06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C9DB4-071C-4DE2-8B3A-D0A6373F9025}" type="slidenum">
              <a:rPr lang="en-US"/>
              <a:pPr/>
              <a:t>13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07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C9DB4-071C-4DE2-8B3A-D0A6373F9025}" type="slidenum">
              <a:rPr lang="en-US"/>
              <a:pPr/>
              <a:t>14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2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FEF06-748C-426E-A7CE-23BF3D206EEB}" type="slidenum">
              <a:rPr lang="en-US"/>
              <a:pPr/>
              <a:t>15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29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DBF0E-0947-4805-AA46-CCEE32A05F55}" type="slidenum">
              <a:rPr lang="en-US"/>
              <a:pPr/>
              <a:t>16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41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C9DB4-071C-4DE2-8B3A-D0A6373F9025}" type="slidenum">
              <a:rPr lang="en-US"/>
              <a:pPr/>
              <a:t>17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0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4C1FE-0094-489B-B685-AB6CE5500599}" type="slidenum">
              <a:rPr lang="en-US"/>
              <a:pPr/>
              <a:t>18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28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4C1FE-0094-489B-B685-AB6CE5500599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87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E7AC4-9795-4279-8B2D-315C932C9CF5}" type="slidenum">
              <a:rPr lang="en-US"/>
              <a:pPr/>
              <a:t>2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1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8875A-7C8B-4B91-A552-E4A2F26A9671}" type="slidenum">
              <a:rPr lang="en-US"/>
              <a:pPr/>
              <a:t>20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5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8875A-7C8B-4B91-A552-E4A2F26A9671}" type="slidenum">
              <a:rPr lang="en-US"/>
              <a:pPr/>
              <a:t>21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16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3015E-06F4-46DA-8602-316C5B8DF8F1}" type="slidenum">
              <a:rPr lang="en-US"/>
              <a:pPr/>
              <a:t>22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987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C6967-26F8-4D14-857C-93E72ACDFAF1}" type="slidenum">
              <a:rPr lang="en-US"/>
              <a:pPr/>
              <a:t>23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50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1F493-BC1D-4488-B857-AD5BC70E8D28}" type="slidenum">
              <a:rPr lang="en-US"/>
              <a:pPr/>
              <a:t>24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939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CD862-2E2D-484F-8C3E-47363B5F3E92}" type="slidenum">
              <a:rPr lang="en-US"/>
              <a:pPr/>
              <a:t>25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162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A075A-80B7-4FDE-87CA-0EE4C22FD828}" type="slidenum">
              <a:rPr lang="en-US"/>
              <a:pPr/>
              <a:t>26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54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A075A-80B7-4FDE-87CA-0EE4C22FD828}" type="slidenum">
              <a:rPr lang="en-US"/>
              <a:pPr/>
              <a:t>27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519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A075A-80B7-4FDE-87CA-0EE4C22FD828}" type="slidenum">
              <a:rPr lang="en-US"/>
              <a:pPr/>
              <a:t>28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307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CAA41-4787-4448-979D-3AA2C8661E9F}" type="slidenum">
              <a:rPr lang="en-US"/>
              <a:pPr/>
              <a:t>29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8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41244-F74C-4D4E-9068-C91E7A81D941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783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E2CA2-9B7C-49E1-A93F-6835434A33BD}" type="slidenum">
              <a:rPr lang="en-US"/>
              <a:pPr/>
              <a:t>30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300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E1046-304A-42FF-9FFD-BF9DAD5768C6}" type="slidenum">
              <a:rPr lang="en-US"/>
              <a:pPr/>
              <a:t>31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683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E1046-304A-42FF-9FFD-BF9DAD5768C6}" type="slidenum">
              <a:rPr lang="en-US"/>
              <a:pPr/>
              <a:t>32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117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E2D7B-1FA8-43F9-9D59-9C0E4D7AB3B5}" type="slidenum">
              <a:rPr lang="en-US"/>
              <a:pPr/>
              <a:t>33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339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B516D-881E-43EA-A3AA-7FCA9A36C80F}" type="slidenum">
              <a:rPr lang="en-US"/>
              <a:pPr/>
              <a:t>34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088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8D5B0-C759-4C2C-918A-B53A9CC49705}" type="slidenum">
              <a:rPr lang="en-US"/>
              <a:pPr/>
              <a:t>35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355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24906-47CB-41C9-8178-2DCB03049FF5}" type="slidenum">
              <a:rPr lang="en-US"/>
              <a:pPr/>
              <a:t>36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918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95E49-1220-4795-90D7-08B897F533A9}" type="slidenum">
              <a:rPr lang="en-US"/>
              <a:pPr/>
              <a:t>37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241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BD0AE-06CF-4129-B062-2C9B86A10F14}" type="slidenum">
              <a:rPr lang="en-US"/>
              <a:pPr/>
              <a:t>38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8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CF137-A52F-412B-8F0F-70B235F4F1D8}" type="slidenum">
              <a:rPr lang="en-US"/>
              <a:pPr/>
              <a:t>39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1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C130D-1D94-46D3-8977-10A9EDFF4AE0}" type="slidenum">
              <a:rPr lang="en-US"/>
              <a:pPr/>
              <a:t>4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455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FCAB-0457-421C-BF34-8C004421DF8C}" type="slidenum">
              <a:rPr lang="en-US"/>
              <a:pPr/>
              <a:t>40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70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1D7A6-0D85-4002-8F47-CDCEFBEC8FB8}" type="slidenum">
              <a:rPr lang="en-US"/>
              <a:pPr/>
              <a:t>41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021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F5893-EED8-4FA4-B71D-FFD9CEA7B4C2}" type="slidenum">
              <a:rPr lang="en-US"/>
              <a:pPr/>
              <a:t>42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437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25186-2CD8-4153-884A-94A58D5FEFE4}" type="slidenum">
              <a:rPr lang="en-US"/>
              <a:pPr/>
              <a:t>43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311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95E49-1220-4795-90D7-08B897F533A9}" type="slidenum">
              <a:rPr lang="en-US"/>
              <a:pPr/>
              <a:t>44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382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6AF00-B163-404A-9E9D-47A01EAD4100}" type="slidenum">
              <a:rPr lang="en-US"/>
              <a:pPr/>
              <a:t>45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594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24FE2-AC75-4276-BC3D-6FFBEC3A2D93}" type="slidenum">
              <a:rPr lang="en-US"/>
              <a:pPr/>
              <a:t>46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5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FEDAF-9DA3-4512-81E8-08D51E64F54A}" type="slidenum">
              <a:rPr lang="en-US"/>
              <a:pPr/>
              <a:t>5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62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B0685-AFF8-45F5-8F2C-3DC108F743A2}" type="slidenum">
              <a:rPr lang="en-US"/>
              <a:pPr/>
              <a:t>6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91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22185-4F49-4D37-8622-B593A90472D0}" type="slidenum">
              <a:rPr lang="en-US"/>
              <a:pPr/>
              <a:t>7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1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1B0F-18DE-4624-B998-FFB6FF3EDEF2}" type="slidenum">
              <a:rPr lang="en-US"/>
              <a:pPr/>
              <a:t>8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21B6C-426B-4BFA-A344-36971A26A002}" type="slidenum">
              <a:rPr lang="en-US"/>
              <a:pPr/>
              <a:t>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592E6-6C46-4AE1-801A-A9496CD3F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19648-8FC4-481E-BE03-298A26FCC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8E491-4906-4970-B0C1-ACE5BF264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8C87-DF4F-4D2E-9300-1315ABA93CE2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648901108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44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A2549-4222-4D81-BE3B-62793644F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34E5D-C40B-4FA3-8C89-7D33EB955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A813D-A7EA-4927-82B6-62B085BF5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F1221-FBCE-468F-8DD9-04C4F51D4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0705-C873-459C-B987-EC4B6902E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5A8C8-91A1-47F9-BB66-37615A25B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69591-5457-4CC3-B4A9-03432FD0E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7FBFF-7CF1-43D6-BCD1-A72D87B89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938C87-DF4F-4D2E-9300-1315ABA93C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  </a:t>
            </a:r>
            <a:r>
              <a:rPr lang="en-US" sz="2400" dirty="0"/>
              <a:t>2</a:t>
            </a:r>
            <a:endParaRPr lang="he-IL" sz="400" dirty="0"/>
          </a:p>
          <a:p>
            <a:pPr algn="ctr"/>
            <a:r>
              <a:rPr lang="he-IL" sz="3600"/>
              <a:t>חכמים</a:t>
            </a:r>
            <a:r>
              <a:rPr lang="en-US" sz="3600" dirty="0"/>
              <a:t> of the </a:t>
            </a:r>
            <a:r>
              <a:rPr lang="he-IL" sz="3600" dirty="0"/>
              <a:t>גמרא</a:t>
            </a:r>
            <a:r>
              <a:rPr lang="en-US" sz="3600" dirty="0"/>
              <a:t> (from </a:t>
            </a:r>
            <a:r>
              <a:rPr lang="he-IL" sz="3600" dirty="0"/>
              <a:t>רב </a:t>
            </a:r>
            <a:r>
              <a:rPr lang="en-US" sz="3600" dirty="0"/>
              <a:t> and</a:t>
            </a:r>
            <a:r>
              <a:rPr lang="he-IL" sz="3600" dirty="0"/>
              <a:t> שמואל</a:t>
            </a:r>
            <a:r>
              <a:rPr lang="en-US" sz="3600" dirty="0"/>
              <a:t> until </a:t>
            </a:r>
            <a:r>
              <a:rPr lang="he-IL" sz="3600" dirty="0"/>
              <a:t>רַבִינָא</a:t>
            </a:r>
            <a:r>
              <a:rPr lang="en-US" sz="3600" dirty="0"/>
              <a:t> and</a:t>
            </a:r>
            <a:r>
              <a:rPr lang="he-IL" sz="3600" dirty="0"/>
              <a:t> רַב אַשִׁי</a:t>
            </a:r>
            <a:r>
              <a:rPr lang="en-US" sz="3600" dirty="0"/>
              <a:t>)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1</a:t>
            </a:r>
          </a:p>
          <a:p>
            <a:pPr algn="ctr"/>
            <a:endParaRPr lang="he-IL" sz="2000"/>
          </a:p>
          <a:p>
            <a:pPr algn="ctr"/>
            <a:r>
              <a:rPr lang="he-IL" sz="6000"/>
              <a:t>תַּנָא (תַּנָאִים)</a:t>
            </a:r>
            <a:endParaRPr lang="en-US" sz="60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2</a:t>
            </a:r>
            <a:endParaRPr lang="he-IL" sz="2000"/>
          </a:p>
          <a:p>
            <a:pPr algn="ctr"/>
            <a:r>
              <a:rPr lang="he-IL" sz="6000"/>
              <a:t>אַמוֹרָא</a:t>
            </a:r>
          </a:p>
          <a:p>
            <a:pPr algn="ctr"/>
            <a:r>
              <a:rPr lang="he-IL" sz="6000"/>
              <a:t>(אַמוֹרָאִים)</a:t>
            </a:r>
            <a:endParaRPr lang="en-US" sz="60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he-IL" sz="3200" dirty="0"/>
              <a:t> </a:t>
            </a:r>
            <a:r>
              <a:rPr lang="he-IL" sz="4000" dirty="0"/>
              <a:t>                           </a:t>
            </a:r>
            <a:r>
              <a:rPr lang="en-US" sz="3200" dirty="0"/>
              <a:t>1</a:t>
            </a:r>
            <a:endParaRPr lang="he-IL" sz="3200" dirty="0"/>
          </a:p>
          <a:p>
            <a:pPr algn="ctr"/>
            <a:r>
              <a:rPr lang="he-IL" sz="3600" dirty="0"/>
              <a:t>חכמים</a:t>
            </a:r>
            <a:r>
              <a:rPr lang="en-US" sz="3600" dirty="0"/>
              <a:t> of the </a:t>
            </a:r>
            <a:r>
              <a:rPr lang="he-IL" sz="3600" dirty="0"/>
              <a:t>משנה</a:t>
            </a:r>
            <a:r>
              <a:rPr lang="en-US" sz="3600" dirty="0"/>
              <a:t> (from </a:t>
            </a:r>
            <a:r>
              <a:rPr lang="he-IL" sz="3600" dirty="0"/>
              <a:t>הלל </a:t>
            </a:r>
            <a:r>
              <a:rPr lang="en-US" sz="3600" dirty="0"/>
              <a:t> and</a:t>
            </a:r>
            <a:r>
              <a:rPr lang="he-IL" sz="3600" dirty="0"/>
              <a:t> שמאי</a:t>
            </a:r>
            <a:r>
              <a:rPr lang="en-US" sz="3600" dirty="0"/>
              <a:t> until </a:t>
            </a:r>
            <a:r>
              <a:rPr lang="he-IL" sz="3600" dirty="0"/>
              <a:t>רבי יהודה הנשיא</a:t>
            </a:r>
            <a:r>
              <a:rPr lang="en-US" sz="3600" dirty="0"/>
              <a:t>)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48200" y="129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48200" y="76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648200" y="2438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21</a:t>
            </a:r>
          </a:p>
          <a:p>
            <a:pPr algn="ctr"/>
            <a:r>
              <a:rPr lang="he-IL" sz="6000"/>
              <a:t>וּרְמִינְהוּ</a:t>
            </a:r>
            <a:endParaRPr lang="en-US" sz="60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2</a:t>
            </a:r>
            <a:r>
              <a:rPr lang="he-IL" sz="4000"/>
              <a:t>2</a:t>
            </a:r>
            <a:endParaRPr lang="en-US" sz="4000"/>
          </a:p>
          <a:p>
            <a:pPr algn="ctr"/>
            <a:endParaRPr lang="he-IL" sz="2000"/>
          </a:p>
          <a:p>
            <a:pPr algn="ctr"/>
            <a:r>
              <a:rPr lang="he-IL" sz="6000"/>
              <a:t>תַּנְיָא</a:t>
            </a:r>
            <a:endParaRPr lang="en-US" sz="60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2</a:t>
            </a:r>
            <a:r>
              <a:rPr lang="he-IL" sz="2400" dirty="0"/>
              <a:t>2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The </a:t>
            </a:r>
            <a:r>
              <a:rPr lang="he-IL" sz="3600" dirty="0"/>
              <a:t>ברייתא</a:t>
            </a:r>
            <a:r>
              <a:rPr lang="en-US" sz="3600" dirty="0"/>
              <a:t> taught/we learned in a </a:t>
            </a:r>
            <a:r>
              <a:rPr lang="he-IL" sz="3600" dirty="0"/>
              <a:t>ברייתא</a:t>
            </a:r>
            <a:endParaRPr lang="en-US" sz="3600" dirty="0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/>
              <a:t>                           </a:t>
            </a:r>
            <a:r>
              <a:rPr lang="en-US" sz="2400"/>
              <a:t>21</a:t>
            </a:r>
            <a:endParaRPr lang="he-IL" sz="2400"/>
          </a:p>
          <a:p>
            <a:pPr algn="ctr"/>
            <a:endParaRPr lang="en-US" sz="3600"/>
          </a:p>
          <a:p>
            <a:pPr algn="ctr"/>
            <a:r>
              <a:rPr lang="en-US" sz="3600"/>
              <a:t>And we have a </a:t>
            </a:r>
            <a:r>
              <a:rPr lang="he-IL" sz="3600"/>
              <a:t>סתירה</a:t>
            </a:r>
            <a:r>
              <a:rPr lang="en-US" sz="3600"/>
              <a:t> from a </a:t>
            </a:r>
            <a:r>
              <a:rPr lang="he-IL" sz="3600"/>
              <a:t>ברייתא</a:t>
            </a:r>
            <a:endParaRPr lang="en-US" sz="360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23</a:t>
            </a:r>
          </a:p>
          <a:p>
            <a:pPr algn="ctr"/>
            <a:r>
              <a:rPr lang="he-IL" sz="6000" dirty="0"/>
              <a:t>דְ</a:t>
            </a:r>
            <a:endParaRPr lang="en-US" sz="7200" dirty="0"/>
          </a:p>
          <a:p>
            <a:pPr algn="ctr"/>
            <a:r>
              <a:rPr lang="en-US" sz="4400" dirty="0"/>
              <a:t>(as a prefix)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4000" dirty="0"/>
              <a:t>                         24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גָמַר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</a:t>
            </a:r>
            <a:r>
              <a:rPr lang="en-US" sz="2400" dirty="0"/>
              <a:t>24</a:t>
            </a:r>
            <a:endParaRPr lang="he-IL" sz="400" dirty="0"/>
          </a:p>
          <a:p>
            <a:pPr algn="ctr"/>
            <a:endParaRPr lang="en-US" sz="3600" dirty="0"/>
          </a:p>
          <a:p>
            <a:pPr marL="742950" indent="-742950" algn="ctr">
              <a:buAutoNum type="arabicPeriod"/>
            </a:pPr>
            <a:r>
              <a:rPr lang="en-US" sz="3600" dirty="0"/>
              <a:t>He finished</a:t>
            </a:r>
          </a:p>
          <a:p>
            <a:pPr marL="742950" indent="-742950" algn="ctr">
              <a:buAutoNum type="arabicPeriod"/>
            </a:pPr>
            <a:r>
              <a:rPr lang="en-US" sz="3600" dirty="0"/>
              <a:t>He Learned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23</a:t>
            </a:r>
            <a:endParaRPr lang="he-IL" sz="2400" dirty="0"/>
          </a:p>
          <a:p>
            <a:pPr algn="ctr"/>
            <a:endParaRPr lang="en-US" sz="3600" dirty="0"/>
          </a:p>
          <a:p>
            <a:pPr marL="1422400" indent="-623888">
              <a:buAutoNum type="arabicPeriod"/>
            </a:pPr>
            <a:r>
              <a:rPr lang="en-US" sz="3600" dirty="0"/>
              <a:t>because</a:t>
            </a:r>
          </a:p>
          <a:p>
            <a:pPr marL="1422400" indent="-623888">
              <a:buAutoNum type="arabicPeriod"/>
            </a:pPr>
            <a:r>
              <a:rPr lang="en-US" sz="3600" dirty="0"/>
              <a:t>that</a:t>
            </a:r>
          </a:p>
          <a:p>
            <a:pPr marL="1422400" indent="-623888">
              <a:buAutoNum type="arabicPeriod"/>
            </a:pPr>
            <a:r>
              <a:rPr lang="en-US" sz="3600" dirty="0"/>
              <a:t>of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52400"/>
            <a:ext cx="4495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3200" dirty="0"/>
              <a:t>25</a:t>
            </a:r>
            <a:endParaRPr lang="en-US" sz="4000" dirty="0"/>
          </a:p>
          <a:p>
            <a:pPr algn="ctr"/>
            <a:r>
              <a:rPr lang="he-IL" sz="4800" dirty="0"/>
              <a:t>כּוּלֵי עַלְמָא </a:t>
            </a:r>
            <a:r>
              <a:rPr lang="he-IL" sz="4400" dirty="0"/>
              <a:t>(כ"ע)</a:t>
            </a:r>
            <a:endParaRPr lang="en-US" sz="44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362200"/>
            <a:ext cx="4495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26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תוּ</a:t>
            </a:r>
            <a:endParaRPr lang="en-US" sz="600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648200" y="2362200"/>
            <a:ext cx="4495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26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More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648200" y="152400"/>
            <a:ext cx="4495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25</a:t>
            </a:r>
            <a:endParaRPr lang="he-IL" sz="2400" dirty="0"/>
          </a:p>
          <a:p>
            <a:pPr algn="ctr"/>
            <a:r>
              <a:rPr lang="en-US" sz="3600" dirty="0"/>
              <a:t>Everyone</a:t>
            </a:r>
          </a:p>
          <a:p>
            <a:pPr algn="ctr"/>
            <a:r>
              <a:rPr lang="en-US" sz="3600" dirty="0"/>
              <a:t>(lit. The whole world)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648200" y="175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648200" y="1143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648200" y="3810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648200" y="3276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0" y="4648200"/>
            <a:ext cx="4495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27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אָזִיל</a:t>
            </a:r>
            <a:endParaRPr lang="en-US" sz="60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648200" y="4648200"/>
            <a:ext cx="4495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27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go/continue</a:t>
            </a: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6096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28</a:t>
            </a:r>
          </a:p>
          <a:p>
            <a:pPr algn="ctr"/>
            <a:r>
              <a:rPr lang="he-IL" sz="6000" dirty="0"/>
              <a:t>יָהַב</a:t>
            </a:r>
            <a:endParaRPr lang="en-US" sz="6000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29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אִיבַּעְיָא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29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/>
              <a:t>It was a </a:t>
            </a:r>
            <a:r>
              <a:rPr lang="he-IL" sz="3600" dirty="0"/>
              <a:t>שאלה</a:t>
            </a:r>
            <a:endParaRPr lang="en-US" sz="3600" dirty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28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He gave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30</a:t>
            </a:r>
          </a:p>
          <a:p>
            <a:pPr algn="ctr"/>
            <a:r>
              <a:rPr lang="he-IL" sz="6000" dirty="0"/>
              <a:t>לֵיהּ</a:t>
            </a:r>
            <a:endParaRPr lang="en-US" sz="6000" dirty="0"/>
          </a:p>
          <a:p>
            <a:pPr algn="ctr"/>
            <a:endParaRPr lang="en-US" sz="6000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31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לְהוּ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31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to them/for them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30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to him/for him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76200"/>
            <a:ext cx="4495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32</a:t>
            </a:r>
          </a:p>
          <a:p>
            <a:pPr algn="ctr"/>
            <a:r>
              <a:rPr lang="he-IL" sz="6000" dirty="0"/>
              <a:t>מַהוּ</a:t>
            </a:r>
            <a:endParaRPr lang="en-US" sz="6000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981200"/>
            <a:ext cx="44958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33</a:t>
            </a:r>
          </a:p>
          <a:p>
            <a:pPr algn="ctr"/>
            <a:r>
              <a:rPr lang="he-IL" sz="6000" dirty="0"/>
              <a:t>אִם תִּמְצֵי לוֹמַר</a:t>
            </a:r>
            <a:endParaRPr lang="en-US" sz="6000" dirty="0"/>
          </a:p>
          <a:p>
            <a:pPr algn="ctr"/>
            <a:r>
              <a:rPr lang="he-IL" sz="4400" dirty="0"/>
              <a:t>(את"ל)</a:t>
            </a:r>
            <a:endParaRPr lang="en-US" sz="6000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648200" y="1981200"/>
            <a:ext cx="44958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33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you are able to  say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648200" y="3581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648200" y="2971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648200" y="2438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648200" y="76200"/>
            <a:ext cx="4495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32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What is the </a:t>
            </a:r>
            <a:r>
              <a:rPr lang="he-IL" sz="3600" dirty="0"/>
              <a:t>דין</a:t>
            </a:r>
            <a:r>
              <a:rPr lang="en-US" sz="3600" dirty="0"/>
              <a:t>?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648200" y="1600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648200" y="990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648200" y="457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0" y="4648200"/>
            <a:ext cx="4495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34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חַד</a:t>
            </a:r>
            <a:endParaRPr lang="en-US" sz="60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648200" y="4648200"/>
            <a:ext cx="4495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34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one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4648200" y="6248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35</a:t>
            </a:r>
          </a:p>
          <a:p>
            <a:pPr algn="ctr"/>
            <a:r>
              <a:rPr lang="he-IL" sz="6000" dirty="0"/>
              <a:t>דִילְמָא</a:t>
            </a:r>
            <a:endParaRPr lang="en-US" sz="6000" dirty="0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35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maybe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36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בָּעִי</a:t>
            </a:r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36</a:t>
            </a:r>
            <a:endParaRPr lang="he-IL" sz="400" dirty="0"/>
          </a:p>
          <a:p>
            <a:pPr marL="1089025" indent="565150">
              <a:buAutoNum type="arabicPeriod"/>
            </a:pPr>
            <a:r>
              <a:rPr lang="en-US" sz="3600" dirty="0"/>
              <a:t>Want</a:t>
            </a:r>
          </a:p>
          <a:p>
            <a:pPr marL="1089025" indent="565150">
              <a:buAutoNum type="arabicPeriod"/>
            </a:pPr>
            <a:r>
              <a:rPr lang="en-US" sz="3600" dirty="0"/>
              <a:t>Need</a:t>
            </a:r>
          </a:p>
          <a:p>
            <a:pPr marL="1089025" indent="565150">
              <a:buFont typeface="+mj-lt"/>
              <a:buAutoNum type="arabicPeriod"/>
            </a:pPr>
            <a:r>
              <a:rPr lang="en-US" sz="3600" dirty="0"/>
              <a:t>Ask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38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מֵתִיבֵי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38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We have a </a:t>
            </a:r>
            <a:r>
              <a:rPr lang="he-IL" sz="3600" dirty="0"/>
              <a:t>קשיא</a:t>
            </a:r>
            <a:r>
              <a:rPr lang="en-US" sz="3600" dirty="0"/>
              <a:t> from the words of a </a:t>
            </a:r>
            <a:r>
              <a:rPr lang="he-IL" sz="3600" dirty="0"/>
              <a:t>תנא</a:t>
            </a:r>
            <a:endParaRPr lang="en-US" sz="3600" dirty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37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תָּא שְׁמַע</a:t>
            </a:r>
            <a:endParaRPr lang="en-US" sz="6000" dirty="0"/>
          </a:p>
          <a:p>
            <a:pPr algn="ctr"/>
            <a:r>
              <a:rPr lang="he-IL" sz="4800" dirty="0"/>
              <a:t>(ת"ש)</a:t>
            </a:r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37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Come and hear</a:t>
            </a:r>
          </a:p>
          <a:p>
            <a:pPr algn="ctr"/>
            <a:r>
              <a:rPr lang="en-US" sz="3600" dirty="0"/>
              <a:t>[a proof]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190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129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76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39</a:t>
            </a:r>
          </a:p>
          <a:p>
            <a:pPr algn="ctr"/>
            <a:r>
              <a:rPr lang="he-IL" sz="6000" dirty="0"/>
              <a:t>מַאי</a:t>
            </a:r>
            <a:endParaRPr lang="en-US" sz="6000" dirty="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39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what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40</a:t>
            </a:r>
          </a:p>
          <a:p>
            <a:pPr algn="ctr"/>
            <a:r>
              <a:rPr lang="he-IL" sz="6000" dirty="0"/>
              <a:t>דִיוּק</a:t>
            </a:r>
            <a:endParaRPr lang="en-US" sz="60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64820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40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an inference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41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שְׁמַע מִינָה</a:t>
            </a:r>
          </a:p>
          <a:p>
            <a:pPr algn="ctr"/>
            <a:r>
              <a:rPr lang="he-IL" sz="4800" dirty="0"/>
              <a:t>(ש"מ)</a:t>
            </a:r>
            <a:endParaRPr lang="en-US" sz="4800" dirty="0"/>
          </a:p>
          <a:p>
            <a:pPr algn="ctr"/>
            <a:endParaRPr lang="en-US" sz="48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41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we have a proof from it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4648200" y="190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4648200" y="129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648200" y="76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42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נַמִי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64820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42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also</a:t>
            </a: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4648200" y="457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4648200" y="4038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3</a:t>
            </a:r>
          </a:p>
          <a:p>
            <a:pPr algn="ctr"/>
            <a:r>
              <a:rPr lang="he-IL" sz="6000" dirty="0"/>
              <a:t>עָמוּד</a:t>
            </a:r>
            <a:endParaRPr lang="en-US" sz="6000" dirty="0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</a:t>
            </a:r>
          </a:p>
          <a:p>
            <a:pPr algn="ctr"/>
            <a:r>
              <a:rPr lang="he-IL" sz="6000" dirty="0"/>
              <a:t>דַף</a:t>
            </a:r>
            <a:endParaRPr lang="en-US" sz="6000" dirty="0"/>
          </a:p>
          <a:p>
            <a:pPr algn="ctr"/>
            <a:r>
              <a:rPr lang="he-IL" sz="6000" dirty="0"/>
              <a:t>(בלאט) </a:t>
            </a:r>
            <a:r>
              <a:rPr lang="en-US" sz="6000" dirty="0"/>
              <a:t> </a:t>
            </a:r>
            <a:r>
              <a:rPr lang="en-US" sz="2800" dirty="0"/>
              <a:t>Yiddish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  </a:t>
            </a:r>
            <a:r>
              <a:rPr lang="en-US" sz="2400"/>
              <a:t>3</a:t>
            </a:r>
            <a:endParaRPr lang="he-IL" sz="400"/>
          </a:p>
          <a:p>
            <a:pPr algn="ctr"/>
            <a:r>
              <a:rPr lang="en-US" sz="3600"/>
              <a:t>One side of a page</a:t>
            </a: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4648200" y="4648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3200"/>
              <a:t> </a:t>
            </a:r>
            <a:r>
              <a:rPr lang="he-IL" sz="4000"/>
              <a:t>                           </a:t>
            </a:r>
            <a:r>
              <a:rPr lang="en-US" sz="3200"/>
              <a:t>4</a:t>
            </a:r>
            <a:endParaRPr lang="he-IL" sz="3200"/>
          </a:p>
          <a:p>
            <a:pPr algn="ctr"/>
            <a:r>
              <a:rPr lang="en-US" sz="3600"/>
              <a:t>A page</a:t>
            </a:r>
          </a:p>
          <a:p>
            <a:pPr algn="ctr"/>
            <a:r>
              <a:rPr lang="en-US" sz="3600"/>
              <a:t>(Both sides)</a:t>
            </a:r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4648200" y="5257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4648200" y="4724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4648200" y="4191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46482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4648200" y="76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>
            <a:off x="4648200" y="129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5" name="Line 17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43</a:t>
            </a:r>
          </a:p>
          <a:p>
            <a:pPr algn="ctr"/>
            <a:r>
              <a:rPr lang="he-IL" sz="6000" dirty="0"/>
              <a:t>תָּנוּ רַבָּנָן</a:t>
            </a:r>
          </a:p>
          <a:p>
            <a:pPr algn="ctr"/>
            <a:r>
              <a:rPr lang="he-IL" sz="6000" dirty="0"/>
              <a:t>(ת"ר)</a:t>
            </a:r>
            <a:endParaRPr lang="en-US" sz="6000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43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the </a:t>
            </a:r>
            <a:r>
              <a:rPr lang="he-IL" sz="3600" dirty="0"/>
              <a:t>חכמים</a:t>
            </a:r>
            <a:r>
              <a:rPr lang="en-US" sz="3600" dirty="0"/>
              <a:t> taught in a </a:t>
            </a:r>
            <a:r>
              <a:rPr lang="he-IL" sz="3600" dirty="0"/>
              <a:t>ברייתא</a:t>
            </a:r>
            <a:endParaRPr lang="en-US" sz="3600" dirty="0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44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לְמֵימְרָא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44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is this saying…?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4495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45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קַמָא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48200" y="0"/>
            <a:ext cx="4495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/>
              <a:t>45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first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648200" y="1600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648200" y="990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648200" y="457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648200" y="2057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2438400"/>
            <a:ext cx="4495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46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מַאן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2438400"/>
            <a:ext cx="4495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46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who/someone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4038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3429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2895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4876800"/>
            <a:ext cx="4495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47</a:t>
            </a:r>
          </a:p>
          <a:p>
            <a:pPr algn="ctr"/>
            <a:r>
              <a:rPr lang="he-IL" sz="6000" dirty="0"/>
              <a:t>דָמִי</a:t>
            </a:r>
            <a:endParaRPr lang="en-US" sz="6000" dirty="0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4648200" y="4876800"/>
            <a:ext cx="4495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47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similar/compared</a:t>
            </a: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4648200" y="5257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>
            <a:off x="4648200" y="457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4648200" y="6324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48</a:t>
            </a:r>
          </a:p>
          <a:p>
            <a:pPr algn="ctr"/>
            <a:r>
              <a:rPr lang="he-IL" sz="6000" dirty="0"/>
              <a:t>אִיתְּמַר</a:t>
            </a:r>
            <a:endParaRPr lang="en-US" sz="6000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48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It was said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49</a:t>
            </a:r>
          </a:p>
          <a:p>
            <a:pPr algn="ctr"/>
            <a:r>
              <a:rPr lang="he-IL" sz="6000" dirty="0"/>
              <a:t>כַּוָותֵיהּ</a:t>
            </a:r>
            <a:endParaRPr lang="en-US" sz="60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64820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49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like him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23622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51</a:t>
            </a:r>
          </a:p>
          <a:p>
            <a:pPr algn="ctr"/>
            <a:r>
              <a:rPr lang="he-IL" sz="6000" dirty="0"/>
              <a:t>אֵימָא</a:t>
            </a:r>
            <a:endParaRPr lang="en-US" sz="60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4724400"/>
            <a:ext cx="4495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52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תֵּימָא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48200" y="4724400"/>
            <a:ext cx="4495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52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you will say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648200" y="6324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648200" y="6781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648200" y="23622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51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 will say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648200" y="3352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648200" y="2819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0" y="4572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152400"/>
            <a:ext cx="4495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50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נֵימָא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648200" y="152400"/>
            <a:ext cx="4495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50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we will say</a:t>
            </a: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648200" y="1143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4648200" y="609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648200" y="1676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53</a:t>
            </a:r>
          </a:p>
          <a:p>
            <a:pPr algn="ctr"/>
            <a:r>
              <a:rPr lang="he-IL" sz="6000" dirty="0"/>
              <a:t>תִּיוּבְתָּא</a:t>
            </a:r>
            <a:endParaRPr lang="en-US" sz="6000" dirty="0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53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 proof against someone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54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אַ</a:t>
            </a:r>
            <a:endParaRPr lang="en-US" sz="6000" dirty="0"/>
          </a:p>
          <a:p>
            <a:pPr algn="ctr"/>
            <a:r>
              <a:rPr lang="en-US" sz="4400" dirty="0"/>
              <a:t>(as a prefix)</a:t>
            </a:r>
          </a:p>
          <a:p>
            <a:pPr algn="ctr"/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54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on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457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4038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</a:t>
            </a:r>
            <a:r>
              <a:rPr lang="he-IL" sz="4000" dirty="0"/>
              <a:t>5</a:t>
            </a:r>
            <a:endParaRPr lang="en-US" sz="4000" dirty="0"/>
          </a:p>
          <a:p>
            <a:pPr algn="ctr"/>
            <a:r>
              <a:rPr lang="he-IL" sz="6000" dirty="0"/>
              <a:t>בִּשְׁלָמָא</a:t>
            </a:r>
            <a:endParaRPr lang="en-US" sz="6000" dirty="0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5</a:t>
            </a:r>
            <a:r>
              <a:rPr lang="he-IL" sz="2400" dirty="0"/>
              <a:t>5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it is understandable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36576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56</a:t>
            </a:r>
          </a:p>
          <a:p>
            <a:pPr algn="ctr"/>
            <a:r>
              <a:rPr lang="he-IL" sz="6000" dirty="0"/>
              <a:t>אִיתָא</a:t>
            </a:r>
            <a:r>
              <a:rPr lang="en-US" sz="6000" dirty="0"/>
              <a:t>/</a:t>
            </a:r>
            <a:r>
              <a:rPr lang="he-IL" sz="6000" dirty="0"/>
              <a:t>אִיכָּא</a:t>
            </a:r>
            <a:endParaRPr lang="en-US" sz="60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648200" y="36576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56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there is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648200" y="457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4038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</a:t>
            </a:r>
            <a:r>
              <a:rPr lang="he-IL" sz="4000" dirty="0"/>
              <a:t>7</a:t>
            </a:r>
            <a:endParaRPr lang="en-US" sz="4000" dirty="0"/>
          </a:p>
          <a:p>
            <a:pPr algn="ctr"/>
            <a:r>
              <a:rPr lang="he-IL" sz="6000" dirty="0"/>
              <a:t>רֵישָׁא</a:t>
            </a:r>
            <a:endParaRPr lang="en-US" sz="6000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</a:t>
            </a:r>
            <a:r>
              <a:rPr lang="he-IL" sz="4000" dirty="0"/>
              <a:t>8</a:t>
            </a:r>
            <a:endParaRPr lang="en-US" sz="4000" dirty="0"/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סֵיפָא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5</a:t>
            </a:r>
            <a:r>
              <a:rPr lang="he-IL" sz="2400" dirty="0"/>
              <a:t>8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the end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5</a:t>
            </a:r>
            <a:r>
              <a:rPr lang="he-IL" sz="2400" dirty="0"/>
              <a:t>7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the beginning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59</a:t>
            </a:r>
          </a:p>
          <a:p>
            <a:pPr algn="ctr"/>
            <a:r>
              <a:rPr lang="he-IL" sz="6000" dirty="0"/>
              <a:t>בַּהַדֵי</a:t>
            </a:r>
            <a:endParaRPr lang="en-US" sz="6000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60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הַדָדֵי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60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each other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59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/>
              <a:t>together </a:t>
            </a:r>
            <a:r>
              <a:rPr lang="en-US" sz="3600" dirty="0"/>
              <a:t>with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828800"/>
            <a:ext cx="4495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62</a:t>
            </a:r>
          </a:p>
          <a:p>
            <a:pPr algn="ctr"/>
            <a:r>
              <a:rPr lang="he-IL" sz="6000" dirty="0"/>
              <a:t>הַאי</a:t>
            </a:r>
            <a:endParaRPr lang="en-US" sz="6000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63</a:t>
            </a:r>
          </a:p>
          <a:p>
            <a:pPr algn="ctr"/>
            <a:r>
              <a:rPr lang="he-IL" sz="6000" dirty="0"/>
              <a:t>נָפַק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63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went out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648200" y="6858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648200" y="1828800"/>
            <a:ext cx="4495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62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this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648200" y="3352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648200" y="2743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648200" y="2209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4495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61</a:t>
            </a:r>
          </a:p>
          <a:p>
            <a:pPr algn="ctr"/>
            <a:r>
              <a:rPr lang="he-IL" sz="6000" dirty="0"/>
              <a:t>אָתִי</a:t>
            </a:r>
            <a:endParaRPr lang="en-US" sz="48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648200" y="0"/>
            <a:ext cx="4495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61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come</a:t>
            </a: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648200" y="990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4648200" y="381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648200" y="1447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0" y="5181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5257800"/>
            <a:ext cx="4495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</a:t>
            </a:r>
            <a:r>
              <a:rPr lang="he-IL" sz="4000" dirty="0"/>
              <a:t>4</a:t>
            </a:r>
            <a:endParaRPr lang="en-US" sz="4000" dirty="0"/>
          </a:p>
          <a:p>
            <a:pPr algn="ctr"/>
            <a:r>
              <a:rPr lang="he-IL" sz="6000" dirty="0"/>
              <a:t>סָבַר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4648200" y="5257800"/>
            <a:ext cx="4495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64</a:t>
            </a:r>
            <a:endParaRPr lang="he-IL" sz="400" dirty="0"/>
          </a:p>
          <a:p>
            <a:pPr algn="ctr"/>
            <a:r>
              <a:rPr lang="en-US" sz="3600" dirty="0"/>
              <a:t>he held/he thought/</a:t>
            </a:r>
          </a:p>
          <a:p>
            <a:pPr algn="ctr"/>
            <a:r>
              <a:rPr lang="en-US" sz="3600" dirty="0"/>
              <a:t>he reasoned</a:t>
            </a: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4648200" y="6858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4648200" y="6248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4648200" y="502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648200" y="4419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</a:t>
            </a:r>
            <a:r>
              <a:rPr lang="he-IL" sz="4000" dirty="0"/>
              <a:t>5</a:t>
            </a:r>
            <a:endParaRPr lang="en-US" sz="4000" dirty="0"/>
          </a:p>
          <a:p>
            <a:pPr algn="ctr"/>
            <a:r>
              <a:rPr lang="he-IL" sz="6000" dirty="0"/>
              <a:t>אַנַן</a:t>
            </a:r>
            <a:endParaRPr lang="en-US" sz="6000" dirty="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6</a:t>
            </a:r>
            <a:r>
              <a:rPr lang="he-IL" sz="2400" dirty="0"/>
              <a:t>5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we/us</a:t>
            </a: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36576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66</a:t>
            </a:r>
          </a:p>
          <a:p>
            <a:pPr algn="ctr"/>
            <a:r>
              <a:rPr lang="he-IL" sz="6000" dirty="0"/>
              <a:t>הָא</a:t>
            </a:r>
            <a:endParaRPr lang="en-US" sz="60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648200" y="36576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66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this/but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648200" y="457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4038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5</a:t>
            </a:r>
          </a:p>
          <a:p>
            <a:pPr algn="ctr"/>
            <a:endParaRPr lang="he-IL" sz="2000"/>
          </a:p>
          <a:p>
            <a:pPr algn="ctr"/>
            <a:r>
              <a:rPr lang="he-IL" sz="6000"/>
              <a:t>סוּגְיָא</a:t>
            </a:r>
            <a:endParaRPr lang="en-US" sz="6000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3200" dirty="0"/>
              <a:t> </a:t>
            </a:r>
            <a:r>
              <a:rPr lang="he-IL" sz="4000" dirty="0"/>
              <a:t>                           </a:t>
            </a:r>
            <a:r>
              <a:rPr lang="en-US" sz="3200" dirty="0"/>
              <a:t>5</a:t>
            </a:r>
            <a:endParaRPr lang="he-IL" sz="3200" dirty="0"/>
          </a:p>
          <a:p>
            <a:pPr algn="ctr"/>
            <a:r>
              <a:rPr lang="en-US" sz="3600" dirty="0"/>
              <a:t>A discussion in the </a:t>
            </a:r>
            <a:r>
              <a:rPr lang="he-IL" sz="3600" dirty="0"/>
              <a:t>גמרא</a:t>
            </a:r>
            <a:r>
              <a:rPr lang="en-US" sz="3600" dirty="0"/>
              <a:t> (about a particular topic)</a:t>
            </a: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648200" y="2057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4648200" y="1524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4648200" y="990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4648200" y="2590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6</a:t>
            </a:r>
          </a:p>
          <a:p>
            <a:pPr algn="ctr"/>
            <a:r>
              <a:rPr lang="he-IL" sz="6000"/>
              <a:t>שַׁקְלָא וְטַרְיָא</a:t>
            </a:r>
            <a:endParaRPr lang="en-US" sz="600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/>
              <a:t>                           </a:t>
            </a:r>
            <a:r>
              <a:rPr lang="en-US" sz="2400"/>
              <a:t>6</a:t>
            </a:r>
            <a:endParaRPr lang="he-IL" sz="2400"/>
          </a:p>
          <a:p>
            <a:pPr algn="ctr"/>
            <a:r>
              <a:rPr lang="en-US" sz="3600"/>
              <a:t>The back and forth discussion of the </a:t>
            </a:r>
            <a:r>
              <a:rPr lang="he-IL" sz="3600"/>
              <a:t>גמרא</a:t>
            </a:r>
            <a:r>
              <a:rPr lang="en-US" sz="3600"/>
              <a:t>.</a:t>
            </a:r>
          </a:p>
          <a:p>
            <a:pPr algn="ctr"/>
            <a:r>
              <a:rPr lang="en-US" sz="3600"/>
              <a:t>(Lit. Give and Take)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648200" y="502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4648200" y="4419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4648200" y="3886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68</a:t>
            </a:r>
          </a:p>
          <a:p>
            <a:pPr algn="ctr"/>
            <a:r>
              <a:rPr lang="he-IL" sz="6000" dirty="0"/>
              <a:t>צַפְרָא</a:t>
            </a:r>
            <a:endParaRPr lang="en-US" sz="6000" dirty="0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64820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68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morning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67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מַנִי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67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who is it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190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129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76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69</a:t>
            </a:r>
          </a:p>
          <a:p>
            <a:pPr algn="ctr"/>
            <a:r>
              <a:rPr lang="he-IL" sz="6000" dirty="0"/>
              <a:t>חָזִי</a:t>
            </a:r>
            <a:endParaRPr lang="en-US" sz="6000" dirty="0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69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see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70</a:t>
            </a:r>
          </a:p>
          <a:p>
            <a:pPr algn="ctr"/>
            <a:r>
              <a:rPr lang="he-IL" sz="6000" dirty="0"/>
              <a:t>אַדְרַבָּה</a:t>
            </a:r>
            <a:endParaRPr lang="en-US" sz="60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64820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/>
              <a:t>70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just the opposite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72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הַשְׁתָּא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72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now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71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תְּנַן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71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we learned in a </a:t>
            </a:r>
            <a:r>
              <a:rPr lang="he-IL" sz="3600" dirty="0"/>
              <a:t>משנה</a:t>
            </a:r>
            <a:endParaRPr lang="en-US" sz="3600" dirty="0"/>
          </a:p>
          <a:p>
            <a:pPr algn="ctr"/>
            <a:r>
              <a:rPr lang="en-US" sz="3600" dirty="0"/>
              <a:t>(the </a:t>
            </a:r>
            <a:r>
              <a:rPr lang="he-IL" sz="3600" dirty="0"/>
              <a:t>משנה</a:t>
            </a:r>
            <a:r>
              <a:rPr lang="en-US" sz="3600" dirty="0"/>
              <a:t> taught)</a:t>
            </a:r>
          </a:p>
          <a:p>
            <a:pPr algn="ctr"/>
            <a:endParaRPr lang="en-US" sz="3600" dirty="0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190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129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76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73</a:t>
            </a:r>
          </a:p>
          <a:p>
            <a:pPr algn="ctr"/>
            <a:r>
              <a:rPr lang="he-IL" sz="6000" dirty="0"/>
              <a:t>עָבַד</a:t>
            </a:r>
            <a:endParaRPr lang="en-US" sz="6000" dirty="0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73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he did/he made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36576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74</a:t>
            </a:r>
          </a:p>
          <a:p>
            <a:pPr algn="ctr"/>
            <a:r>
              <a:rPr lang="he-IL" sz="6000" dirty="0"/>
              <a:t>מַר</a:t>
            </a:r>
            <a:endParaRPr lang="en-US" sz="60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648200" y="36576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74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Master/sir</a:t>
            </a:r>
          </a:p>
          <a:p>
            <a:pPr algn="ctr"/>
            <a:endParaRPr lang="en-US" sz="3600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648200" y="457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4038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75</a:t>
            </a:r>
          </a:p>
          <a:p>
            <a:pPr algn="ctr"/>
            <a:r>
              <a:rPr lang="he-IL" sz="6000" dirty="0"/>
              <a:t>תְּלַת</a:t>
            </a:r>
            <a:endParaRPr lang="en-US" sz="6000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76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מְסַיֵּיעַ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2400" dirty="0"/>
              <a:t>76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it is a proof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75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three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77</a:t>
            </a:r>
          </a:p>
          <a:p>
            <a:pPr algn="ctr"/>
            <a:r>
              <a:rPr lang="he-IL" sz="6000" dirty="0"/>
              <a:t>אֵינִי</a:t>
            </a:r>
            <a:endParaRPr lang="en-US" sz="6000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78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שָׁנָה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/>
              <a:t>78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he taught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77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Is this so?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79</a:t>
            </a:r>
          </a:p>
          <a:p>
            <a:pPr algn="ctr"/>
            <a:r>
              <a:rPr lang="he-IL" sz="6000" dirty="0"/>
              <a:t>שַׁאנִי</a:t>
            </a:r>
            <a:endParaRPr lang="en-US" sz="6000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80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אִין\אֵין</a:t>
            </a:r>
            <a:endParaRPr lang="en-US" sz="4800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80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yes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79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different</a:t>
            </a: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81</a:t>
            </a:r>
          </a:p>
          <a:p>
            <a:pPr algn="ctr"/>
            <a:r>
              <a:rPr lang="he-IL" sz="6000" dirty="0"/>
              <a:t>לָן</a:t>
            </a:r>
            <a:endParaRPr lang="en-US" sz="6000" dirty="0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81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to us/for us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82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שָׁרָא</a:t>
            </a:r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/>
              <a:t>82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he permitted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83</a:t>
            </a:r>
          </a:p>
          <a:p>
            <a:pPr algn="ctr"/>
            <a:r>
              <a:rPr lang="he-IL" sz="6000" dirty="0"/>
              <a:t>טִירְחָא</a:t>
            </a:r>
            <a:endParaRPr lang="en-US" sz="6000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84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טָעוּתָא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84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 mistake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83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bother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85</a:t>
            </a:r>
          </a:p>
          <a:p>
            <a:pPr algn="ctr"/>
            <a:r>
              <a:rPr lang="he-IL" sz="6000" dirty="0"/>
              <a:t>אִילֵימָא</a:t>
            </a:r>
            <a:endParaRPr lang="en-US" sz="6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86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אִלְמָלֵי</a:t>
            </a:r>
            <a:endParaRPr lang="en-US" sz="4800" dirty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86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</a:t>
            </a:r>
            <a:r>
              <a:rPr lang="en-US" sz="3600"/>
              <a:t>it was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85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we say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  </a:t>
            </a:r>
            <a:r>
              <a:rPr lang="en-US" sz="2400"/>
              <a:t>7</a:t>
            </a:r>
            <a:endParaRPr lang="he-IL" sz="400"/>
          </a:p>
          <a:p>
            <a:pPr algn="ctr"/>
            <a:r>
              <a:rPr lang="en-US" sz="3600"/>
              <a:t>A question that asks for information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7</a:t>
            </a:r>
          </a:p>
          <a:p>
            <a:pPr algn="ctr"/>
            <a:r>
              <a:rPr lang="he-IL" sz="6000" dirty="0"/>
              <a:t>שְׁאֵלָה</a:t>
            </a:r>
            <a:endParaRPr lang="en-US" sz="6000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8</a:t>
            </a:r>
          </a:p>
          <a:p>
            <a:pPr algn="ctr"/>
            <a:endParaRPr lang="he-IL" sz="2000"/>
          </a:p>
          <a:p>
            <a:pPr algn="ctr"/>
            <a:r>
              <a:rPr lang="he-IL" sz="6000"/>
              <a:t>קֻשְׁיָא</a:t>
            </a:r>
            <a:endParaRPr lang="en-US" sz="6000"/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1" name="Line 7"/>
          <p:cNvSpPr>
            <a:spLocks noChangeShapeType="1"/>
          </p:cNvSpPr>
          <p:nvPr/>
        </p:nvSpPr>
        <p:spPr bwMode="auto">
          <a:xfrm>
            <a:off x="4648200" y="4648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3200"/>
              <a:t> </a:t>
            </a:r>
            <a:r>
              <a:rPr lang="he-IL" sz="4000"/>
              <a:t>                           </a:t>
            </a:r>
            <a:r>
              <a:rPr lang="en-US" sz="3200"/>
              <a:t>8</a:t>
            </a:r>
            <a:endParaRPr lang="he-IL" sz="3200"/>
          </a:p>
          <a:p>
            <a:pPr algn="ctr"/>
            <a:r>
              <a:rPr lang="en-US" sz="3600"/>
              <a:t>A question that something doesn’t make sense</a:t>
            </a:r>
          </a:p>
        </p:txBody>
      </p:sp>
      <p:sp>
        <p:nvSpPr>
          <p:cNvPr id="149513" name="Line 9"/>
          <p:cNvSpPr>
            <a:spLocks noChangeShapeType="1"/>
          </p:cNvSpPr>
          <p:nvPr/>
        </p:nvSpPr>
        <p:spPr bwMode="auto">
          <a:xfrm>
            <a:off x="4648200" y="5257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4" name="Line 10"/>
          <p:cNvSpPr>
            <a:spLocks noChangeShapeType="1"/>
          </p:cNvSpPr>
          <p:nvPr/>
        </p:nvSpPr>
        <p:spPr bwMode="auto">
          <a:xfrm>
            <a:off x="4648200" y="4724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5" name="Line 11"/>
          <p:cNvSpPr>
            <a:spLocks noChangeShapeType="1"/>
          </p:cNvSpPr>
          <p:nvPr/>
        </p:nvSpPr>
        <p:spPr bwMode="auto">
          <a:xfrm>
            <a:off x="4648200" y="4191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>
            <a:off x="46482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4648200" y="129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3810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87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לֵיכָּא </a:t>
            </a:r>
            <a:r>
              <a:rPr lang="en-US" sz="6000" dirty="0"/>
              <a:t>/</a:t>
            </a:r>
            <a:r>
              <a:rPr lang="he-IL" sz="6000" dirty="0"/>
              <a:t>לֵיתָא</a:t>
            </a:r>
            <a:r>
              <a:rPr lang="en-US" sz="6000" dirty="0"/>
              <a:t>/</a:t>
            </a:r>
            <a:r>
              <a:rPr lang="he-IL" sz="6000" dirty="0"/>
              <a:t>לֵית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648200" y="3810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87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there isn’t</a:t>
            </a: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4648200" y="198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4648200" y="137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4648200" y="838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4648200" y="2438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88</a:t>
            </a:r>
          </a:p>
          <a:p>
            <a:pPr algn="ctr"/>
            <a:r>
              <a:rPr lang="he-IL" sz="6000" dirty="0"/>
              <a:t>נִיחָא</a:t>
            </a:r>
            <a:endParaRPr lang="en-US" sz="60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648200" y="35814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88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pleasing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89</a:t>
            </a:r>
          </a:p>
          <a:p>
            <a:pPr algn="ctr"/>
            <a:r>
              <a:rPr lang="he-IL" sz="6000" dirty="0"/>
              <a:t>סָלַק</a:t>
            </a:r>
            <a:endParaRPr lang="en-US" sz="6000" dirty="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90</a:t>
            </a:r>
          </a:p>
          <a:p>
            <a:pPr algn="ctr"/>
            <a:endParaRPr lang="he-IL" sz="2000" dirty="0"/>
          </a:p>
          <a:p>
            <a:pPr algn="ctr"/>
            <a:r>
              <a:rPr lang="he-IL" sz="6000"/>
              <a:t>תַּמְנֵי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90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eight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89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Went up / removed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518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91</a:t>
            </a:r>
          </a:p>
          <a:p>
            <a:pPr algn="ctr"/>
            <a:r>
              <a:rPr lang="he-IL" sz="6000" dirty="0"/>
              <a:t>הוֹאִיל</a:t>
            </a:r>
            <a:endParaRPr lang="en-US" sz="6000" dirty="0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92</a:t>
            </a:r>
          </a:p>
          <a:p>
            <a:pPr algn="ctr"/>
            <a:endParaRPr lang="he-IL" sz="2000"/>
          </a:p>
          <a:p>
            <a:pPr algn="ctr"/>
            <a:r>
              <a:rPr lang="he-IL" sz="6000"/>
              <a:t>הַוָה</a:t>
            </a:r>
            <a:endParaRPr lang="en-US" sz="480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92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he/it was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/>
              <a:t>                           </a:t>
            </a:r>
            <a:r>
              <a:rPr lang="en-US" sz="2400"/>
              <a:t>91</a:t>
            </a:r>
            <a:endParaRPr lang="he-IL" sz="2400"/>
          </a:p>
          <a:p>
            <a:pPr algn="ctr"/>
            <a:endParaRPr lang="en-US" sz="3600"/>
          </a:p>
          <a:p>
            <a:pPr algn="ctr"/>
            <a:r>
              <a:rPr lang="en-US" sz="3600"/>
              <a:t>since</a:t>
            </a: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9</a:t>
            </a:r>
            <a:r>
              <a:rPr lang="he-IL" sz="4000" dirty="0"/>
              <a:t>3</a:t>
            </a:r>
            <a:endParaRPr lang="en-US" sz="4000" dirty="0"/>
          </a:p>
          <a:p>
            <a:pPr algn="ctr"/>
            <a:r>
              <a:rPr lang="he-IL" sz="6000" dirty="0"/>
              <a:t>פָּלִיג</a:t>
            </a:r>
            <a:endParaRPr lang="en-US" sz="6000" dirty="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9</a:t>
            </a:r>
            <a:r>
              <a:rPr lang="he-IL" sz="4000"/>
              <a:t>4</a:t>
            </a:r>
            <a:endParaRPr lang="en-US" sz="4000"/>
          </a:p>
          <a:p>
            <a:pPr algn="ctr"/>
            <a:endParaRPr lang="he-IL" sz="2000"/>
          </a:p>
          <a:p>
            <a:pPr algn="ctr"/>
            <a:r>
              <a:rPr lang="he-IL" sz="6000"/>
              <a:t>אַנָא</a:t>
            </a:r>
            <a:endParaRPr lang="en-US" sz="6000"/>
          </a:p>
          <a:p>
            <a:pPr algn="ctr"/>
            <a:endParaRPr lang="en-US" sz="48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</a:t>
            </a:r>
            <a:r>
              <a:rPr lang="en-US" sz="2400"/>
              <a:t>94</a:t>
            </a:r>
            <a:endParaRPr lang="he-IL" sz="400"/>
          </a:p>
          <a:p>
            <a:pPr algn="ctr"/>
            <a:endParaRPr lang="en-US" sz="3600"/>
          </a:p>
          <a:p>
            <a:pPr algn="ctr"/>
            <a:r>
              <a:rPr lang="en-US" sz="3600"/>
              <a:t>I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9</a:t>
            </a:r>
            <a:r>
              <a:rPr lang="he-IL" sz="2400" dirty="0"/>
              <a:t>3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Argue/divide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9</a:t>
            </a:r>
            <a:r>
              <a:rPr lang="he-IL" sz="4000" dirty="0"/>
              <a:t>6</a:t>
            </a:r>
            <a:endParaRPr lang="en-US" sz="4000" dirty="0"/>
          </a:p>
          <a:p>
            <a:pPr algn="ctr"/>
            <a:endParaRPr lang="he-IL" sz="2000" dirty="0"/>
          </a:p>
          <a:p>
            <a:pPr algn="ctr"/>
            <a:r>
              <a:rPr lang="he-IL" sz="6000"/>
              <a:t> כְּבָר 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</a:t>
            </a:r>
            <a:r>
              <a:rPr lang="en-US" sz="2400"/>
              <a:t>9</a:t>
            </a:r>
            <a:r>
              <a:rPr lang="he-IL" sz="2400"/>
              <a:t>6</a:t>
            </a:r>
            <a:endParaRPr lang="he-IL" sz="400"/>
          </a:p>
          <a:p>
            <a:pPr algn="ctr"/>
            <a:endParaRPr lang="en-US" sz="3600"/>
          </a:p>
          <a:p>
            <a:pPr algn="ctr"/>
            <a:r>
              <a:rPr lang="en-US" sz="3600"/>
              <a:t>already</a:t>
            </a: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810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95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מָצִי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48200" y="3810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  </a:t>
            </a:r>
            <a:r>
              <a:rPr lang="en-US" sz="2400" dirty="0"/>
              <a:t>95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able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648200" y="198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648200" y="137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4648200" y="838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648200" y="2438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97</a:t>
            </a:r>
          </a:p>
          <a:p>
            <a:pPr algn="ctr"/>
            <a:r>
              <a:rPr lang="he-IL" sz="6000" dirty="0"/>
              <a:t>יָתַב</a:t>
            </a:r>
            <a:endParaRPr lang="en-US" sz="6000" dirty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4000" dirty="0"/>
              <a:t>                         98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חָלַשׁ</a:t>
            </a:r>
            <a:endParaRPr lang="en-US" sz="6000" dirty="0"/>
          </a:p>
          <a:p>
            <a:pPr algn="ctr"/>
            <a:endParaRPr lang="en-US" sz="4800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 dirty="0"/>
              <a:t>                                             </a:t>
            </a:r>
            <a:r>
              <a:rPr lang="en-US" sz="2400" dirty="0"/>
              <a:t>98</a:t>
            </a:r>
            <a:endParaRPr lang="he-IL" sz="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Sick/weak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97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he sat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99</a:t>
            </a:r>
          </a:p>
          <a:p>
            <a:pPr algn="ctr"/>
            <a:r>
              <a:rPr lang="he-IL" sz="6000" dirty="0"/>
              <a:t>דוּכְתָּא</a:t>
            </a:r>
            <a:endParaRPr lang="en-US" sz="6000" dirty="0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99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 place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36576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</a:t>
            </a:r>
            <a:r>
              <a:rPr lang="en-US" sz="4000" dirty="0"/>
              <a:t>100</a:t>
            </a:r>
          </a:p>
          <a:p>
            <a:pPr algn="ctr"/>
            <a:r>
              <a:rPr lang="he-IL" sz="6000" dirty="0"/>
              <a:t>תְּרֵי</a:t>
            </a:r>
            <a:endParaRPr lang="en-US" sz="60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648200" y="36576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 dirty="0"/>
              <a:t>                           </a:t>
            </a:r>
            <a:r>
              <a:rPr lang="en-US" sz="2400" dirty="0"/>
              <a:t>100</a:t>
            </a:r>
            <a:endParaRPr lang="he-IL" sz="24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two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648200" y="457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648200" y="4038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9</a:t>
            </a:r>
          </a:p>
          <a:p>
            <a:pPr algn="ctr"/>
            <a:r>
              <a:rPr lang="he-IL" sz="6000"/>
              <a:t>רְאָיָה</a:t>
            </a:r>
            <a:endParaRPr lang="en-US" sz="6000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10</a:t>
            </a:r>
          </a:p>
          <a:p>
            <a:pPr algn="ctr"/>
            <a:r>
              <a:rPr lang="he-IL" sz="6000"/>
              <a:t>דְחִיָה</a:t>
            </a:r>
          </a:p>
          <a:p>
            <a:pPr algn="ctr"/>
            <a:r>
              <a:rPr lang="he-IL" sz="6000"/>
              <a:t> </a:t>
            </a:r>
            <a:r>
              <a:rPr lang="en-US" sz="2400"/>
              <a:t> </a:t>
            </a:r>
            <a:r>
              <a:rPr lang="he-IL" sz="6000"/>
              <a:t>(שְׁלָאג אָףּ)</a:t>
            </a:r>
            <a:r>
              <a:rPr lang="en-US" sz="2400"/>
              <a:t>Yiddish</a:t>
            </a:r>
            <a:endParaRPr lang="en-US" sz="6000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</a:t>
            </a:r>
            <a:r>
              <a:rPr lang="en-US" sz="2400"/>
              <a:t>10</a:t>
            </a:r>
            <a:endParaRPr lang="he-IL" sz="400"/>
          </a:p>
          <a:p>
            <a:pPr algn="ctr"/>
            <a:endParaRPr lang="en-US" sz="3600"/>
          </a:p>
          <a:p>
            <a:pPr algn="ctr"/>
            <a:r>
              <a:rPr lang="en-US" sz="3600"/>
              <a:t>A “disproof” of a </a:t>
            </a:r>
            <a:r>
              <a:rPr lang="he-IL" sz="3600"/>
              <a:t>ראיה</a:t>
            </a:r>
            <a:endParaRPr lang="en-US" sz="3600"/>
          </a:p>
        </p:txBody>
      </p:sp>
      <p:sp>
        <p:nvSpPr>
          <p:cNvPr id="157701" name="Line 5"/>
          <p:cNvSpPr>
            <a:spLocks noChangeShapeType="1"/>
          </p:cNvSpPr>
          <p:nvPr/>
        </p:nvSpPr>
        <p:spPr bwMode="auto">
          <a:xfrm>
            <a:off x="4648200" y="502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/>
              <a:t>                           </a:t>
            </a:r>
            <a:r>
              <a:rPr lang="en-US" sz="2400"/>
              <a:t>9</a:t>
            </a:r>
            <a:endParaRPr lang="he-IL" sz="2400"/>
          </a:p>
          <a:p>
            <a:pPr algn="ctr"/>
            <a:r>
              <a:rPr lang="en-US" sz="3600"/>
              <a:t>A proof </a:t>
            </a:r>
            <a:r>
              <a:rPr lang="en-US" sz="2800"/>
              <a:t>(usually proves a statement of an </a:t>
            </a:r>
            <a:r>
              <a:rPr lang="he-IL" sz="2800"/>
              <a:t>אמורא</a:t>
            </a:r>
            <a:r>
              <a:rPr lang="en-US" sz="2800"/>
              <a:t> either based on logic or the words of a </a:t>
            </a:r>
            <a:r>
              <a:rPr lang="he-IL" sz="2800"/>
              <a:t>תנא</a:t>
            </a:r>
            <a:r>
              <a:rPr lang="en-US" sz="2800"/>
              <a:t>)</a:t>
            </a:r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4648200" y="175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4648200" y="2209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>
            <a:off x="4648200" y="2590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11</a:t>
            </a:r>
          </a:p>
          <a:p>
            <a:pPr algn="ctr"/>
            <a:r>
              <a:rPr lang="he-IL" sz="6000"/>
              <a:t>סְתִּירָה</a:t>
            </a:r>
            <a:endParaRPr lang="en-US" sz="600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12</a:t>
            </a:r>
          </a:p>
          <a:p>
            <a:pPr algn="ctr"/>
            <a:endParaRPr lang="he-IL" sz="2000"/>
          </a:p>
          <a:p>
            <a:pPr algn="ctr"/>
            <a:r>
              <a:rPr lang="he-IL" sz="6000"/>
              <a:t>תֵּירוּץ</a:t>
            </a:r>
            <a:endParaRPr lang="en-US" sz="6000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</a:t>
            </a:r>
            <a:r>
              <a:rPr lang="en-US" sz="2400"/>
              <a:t>11</a:t>
            </a:r>
            <a:endParaRPr lang="he-IL" sz="400"/>
          </a:p>
          <a:p>
            <a:pPr algn="ctr"/>
            <a:r>
              <a:rPr lang="en-US" sz="3600"/>
              <a:t>A contradiction</a:t>
            </a:r>
          </a:p>
        </p:txBody>
      </p:sp>
      <p:sp>
        <p:nvSpPr>
          <p:cNvPr id="159749" name="Line 5"/>
          <p:cNvSpPr>
            <a:spLocks noChangeShapeType="1"/>
          </p:cNvSpPr>
          <p:nvPr/>
        </p:nvSpPr>
        <p:spPr bwMode="auto">
          <a:xfrm>
            <a:off x="4648200" y="5715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4648200" y="518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>
            <a:off x="4648200" y="4648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3200"/>
              <a:t>12</a:t>
            </a:r>
            <a:endParaRPr lang="he-IL" sz="3200"/>
          </a:p>
          <a:p>
            <a:pPr algn="ctr"/>
            <a:r>
              <a:rPr lang="en-US" sz="3600"/>
              <a:t>An answer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4648200" y="5257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4648200" y="4648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4648200" y="4038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46482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4648200" y="762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>
            <a:off x="4648200" y="129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0" y="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1</a:t>
            </a:r>
            <a:r>
              <a:rPr lang="he-IL" sz="4000" dirty="0"/>
              <a:t>3</a:t>
            </a:r>
            <a:endParaRPr lang="en-US" sz="4000" dirty="0"/>
          </a:p>
          <a:p>
            <a:pPr algn="ctr"/>
            <a:r>
              <a:rPr lang="he-IL" sz="6000" dirty="0"/>
              <a:t>הַוָה אַמִינָא</a:t>
            </a:r>
            <a:endParaRPr lang="en-US" sz="6000" dirty="0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0" y="23622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1</a:t>
            </a:r>
            <a:r>
              <a:rPr lang="he-IL" sz="4000" dirty="0"/>
              <a:t>4</a:t>
            </a:r>
            <a:endParaRPr lang="en-US" sz="4000" dirty="0"/>
          </a:p>
          <a:p>
            <a:pPr algn="ctr"/>
            <a:r>
              <a:rPr lang="he-IL" sz="6000"/>
              <a:t>מַסְקָנָא</a:t>
            </a:r>
            <a:endParaRPr lang="en-US" sz="6000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4648200" y="23622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</a:t>
            </a:r>
            <a:r>
              <a:rPr lang="en-US" sz="2400"/>
              <a:t>1</a:t>
            </a:r>
            <a:r>
              <a:rPr lang="he-IL" sz="2400"/>
              <a:t>4</a:t>
            </a:r>
            <a:endParaRPr lang="he-IL" sz="400"/>
          </a:p>
          <a:p>
            <a:pPr algn="ctr"/>
            <a:r>
              <a:rPr lang="en-US" sz="3200"/>
              <a:t>The conclusion of the </a:t>
            </a:r>
            <a:r>
              <a:rPr lang="he-IL" sz="3200"/>
              <a:t>גמרא</a:t>
            </a:r>
            <a:r>
              <a:rPr lang="en-US" sz="3200"/>
              <a:t> – where the </a:t>
            </a:r>
            <a:r>
              <a:rPr lang="he-IL" sz="3200"/>
              <a:t>הוא אמינא</a:t>
            </a:r>
            <a:r>
              <a:rPr lang="en-US" sz="3200"/>
              <a:t> is corrected</a:t>
            </a:r>
          </a:p>
        </p:txBody>
      </p:sp>
      <p:sp>
        <p:nvSpPr>
          <p:cNvPr id="161797" name="Line 5"/>
          <p:cNvSpPr>
            <a:spLocks noChangeShapeType="1"/>
          </p:cNvSpPr>
          <p:nvPr/>
        </p:nvSpPr>
        <p:spPr bwMode="auto">
          <a:xfrm>
            <a:off x="4648200" y="3810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4648200" y="3276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>
            <a:off x="4648200" y="2819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4648200" y="4419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4648200" y="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/>
              <a:t>                           </a:t>
            </a:r>
            <a:r>
              <a:rPr lang="en-US" sz="2400"/>
              <a:t>1</a:t>
            </a:r>
            <a:r>
              <a:rPr lang="he-IL" sz="2400"/>
              <a:t>3</a:t>
            </a:r>
          </a:p>
          <a:p>
            <a:pPr algn="ctr"/>
            <a:r>
              <a:rPr lang="en-US" sz="3200"/>
              <a:t>The assumption of the </a:t>
            </a:r>
            <a:r>
              <a:rPr lang="he-IL" sz="3200"/>
              <a:t>גמרא</a:t>
            </a:r>
            <a:endParaRPr lang="en-US" sz="3200"/>
          </a:p>
          <a:p>
            <a:pPr algn="ctr"/>
            <a:r>
              <a:rPr lang="en-US" sz="3200"/>
              <a:t>(Lit. I would have said)</a:t>
            </a:r>
          </a:p>
        </p:txBody>
      </p:sp>
      <p:sp>
        <p:nvSpPr>
          <p:cNvPr id="161802" name="Line 10"/>
          <p:cNvSpPr>
            <a:spLocks noChangeShapeType="1"/>
          </p:cNvSpPr>
          <p:nvPr/>
        </p:nvSpPr>
        <p:spPr bwMode="auto">
          <a:xfrm>
            <a:off x="4648200" y="137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3" name="Line 11"/>
          <p:cNvSpPr>
            <a:spLocks noChangeShapeType="1"/>
          </p:cNvSpPr>
          <p:nvPr/>
        </p:nvSpPr>
        <p:spPr bwMode="auto">
          <a:xfrm>
            <a:off x="4648200" y="914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>
            <a:off x="4648200" y="381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5" name="Line 13"/>
          <p:cNvSpPr>
            <a:spLocks noChangeShapeType="1"/>
          </p:cNvSpPr>
          <p:nvPr/>
        </p:nvSpPr>
        <p:spPr bwMode="auto">
          <a:xfrm>
            <a:off x="4648200" y="2057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>
            <a:off x="0" y="4572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8" name="Rectangle 16"/>
          <p:cNvSpPr>
            <a:spLocks noChangeArrowheads="1"/>
          </p:cNvSpPr>
          <p:nvPr/>
        </p:nvSpPr>
        <p:spPr bwMode="auto">
          <a:xfrm>
            <a:off x="0" y="47244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/>
              <a:t>                            </a:t>
            </a:r>
            <a:r>
              <a:rPr lang="en-US" sz="4000"/>
              <a:t>15</a:t>
            </a:r>
          </a:p>
          <a:p>
            <a:pPr algn="ctr"/>
            <a:r>
              <a:rPr lang="he-IL" sz="6000"/>
              <a:t>בָּרַיְיתָא</a:t>
            </a:r>
            <a:endParaRPr lang="en-US" sz="6000"/>
          </a:p>
        </p:txBody>
      </p:sp>
      <p:sp>
        <p:nvSpPr>
          <p:cNvPr id="161809" name="Rectangle 17"/>
          <p:cNvSpPr>
            <a:spLocks noChangeArrowheads="1"/>
          </p:cNvSpPr>
          <p:nvPr/>
        </p:nvSpPr>
        <p:spPr bwMode="auto">
          <a:xfrm>
            <a:off x="4648200" y="47244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3200" dirty="0"/>
              <a:t> </a:t>
            </a:r>
            <a:r>
              <a:rPr lang="he-IL" sz="4000" dirty="0"/>
              <a:t>                          </a:t>
            </a:r>
            <a:r>
              <a:rPr lang="en-US" sz="3200" dirty="0"/>
              <a:t>15</a:t>
            </a:r>
            <a:endParaRPr lang="he-IL" sz="3200" dirty="0"/>
          </a:p>
          <a:p>
            <a:pPr algn="ctr"/>
            <a:r>
              <a:rPr lang="en-US" sz="3200"/>
              <a:t>A teaching </a:t>
            </a:r>
            <a:r>
              <a:rPr lang="en-US" sz="3200" dirty="0"/>
              <a:t>of a </a:t>
            </a:r>
            <a:r>
              <a:rPr lang="he-IL" sz="3200" dirty="0"/>
              <a:t>תנא</a:t>
            </a:r>
            <a:r>
              <a:rPr lang="en-US" sz="3200" dirty="0"/>
              <a:t> that is not in the </a:t>
            </a:r>
            <a:r>
              <a:rPr lang="he-IL" sz="3200" dirty="0"/>
              <a:t>משנה</a:t>
            </a:r>
            <a:endParaRPr lang="en-US" sz="3200" dirty="0"/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>
            <a:off x="4648200" y="6400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1" name="Line 19"/>
          <p:cNvSpPr>
            <a:spLocks noChangeShapeType="1"/>
          </p:cNvSpPr>
          <p:nvPr/>
        </p:nvSpPr>
        <p:spPr bwMode="auto">
          <a:xfrm>
            <a:off x="4648200" y="5867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2" name="Line 20"/>
          <p:cNvSpPr>
            <a:spLocks noChangeShapeType="1"/>
          </p:cNvSpPr>
          <p:nvPr/>
        </p:nvSpPr>
        <p:spPr bwMode="auto">
          <a:xfrm>
            <a:off x="4648200" y="5410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3" name="Line 21"/>
          <p:cNvSpPr>
            <a:spLocks noChangeShapeType="1"/>
          </p:cNvSpPr>
          <p:nvPr/>
        </p:nvSpPr>
        <p:spPr bwMode="auto">
          <a:xfrm>
            <a:off x="4648200" y="7010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0" y="23622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17</a:t>
            </a:r>
          </a:p>
          <a:p>
            <a:pPr algn="ctr"/>
            <a:r>
              <a:rPr lang="he-IL" sz="6000" dirty="0"/>
              <a:t>הָכִי</a:t>
            </a:r>
            <a:endParaRPr lang="en-US" sz="6000" dirty="0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0" y="47244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18</a:t>
            </a:r>
          </a:p>
          <a:p>
            <a:pPr algn="ctr"/>
            <a:r>
              <a:rPr lang="he-IL" sz="6000" dirty="0"/>
              <a:t>הֵיכָא</a:t>
            </a:r>
            <a:endParaRPr lang="en-US" sz="6000" dirty="0"/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4648200" y="47244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</a:t>
            </a:r>
            <a:r>
              <a:rPr lang="en-US" sz="2400"/>
              <a:t>18</a:t>
            </a:r>
            <a:endParaRPr lang="he-IL" sz="400"/>
          </a:p>
          <a:p>
            <a:pPr algn="ctr"/>
            <a:endParaRPr lang="en-US" sz="3600"/>
          </a:p>
          <a:p>
            <a:pPr algn="ctr"/>
            <a:r>
              <a:rPr lang="en-US" sz="3600"/>
              <a:t>Where</a:t>
            </a:r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46482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4" name="Line 6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6" name="Line 8"/>
          <p:cNvSpPr>
            <a:spLocks noChangeShapeType="1"/>
          </p:cNvSpPr>
          <p:nvPr/>
        </p:nvSpPr>
        <p:spPr bwMode="auto">
          <a:xfrm>
            <a:off x="4648200" y="6248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4648200" y="236220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/>
              <a:t>                           </a:t>
            </a:r>
            <a:r>
              <a:rPr lang="en-US" sz="2400"/>
              <a:t>17</a:t>
            </a:r>
            <a:endParaRPr lang="he-IL" sz="2400"/>
          </a:p>
          <a:p>
            <a:pPr algn="ctr"/>
            <a:endParaRPr lang="en-US" sz="3600"/>
          </a:p>
          <a:p>
            <a:pPr algn="ctr"/>
            <a:r>
              <a:rPr lang="en-US" sz="3600"/>
              <a:t>Like this/so</a:t>
            </a:r>
          </a:p>
        </p:txBody>
      </p:sp>
      <p:sp>
        <p:nvSpPr>
          <p:cNvPr id="165898" name="Line 10"/>
          <p:cNvSpPr>
            <a:spLocks noChangeShapeType="1"/>
          </p:cNvSpPr>
          <p:nvPr/>
        </p:nvSpPr>
        <p:spPr bwMode="auto">
          <a:xfrm>
            <a:off x="4648200" y="3886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9" name="Line 11"/>
          <p:cNvSpPr>
            <a:spLocks noChangeShapeType="1"/>
          </p:cNvSpPr>
          <p:nvPr/>
        </p:nvSpPr>
        <p:spPr bwMode="auto">
          <a:xfrm>
            <a:off x="4648200" y="3276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0" name="Line 12"/>
          <p:cNvSpPr>
            <a:spLocks noChangeShapeType="1"/>
          </p:cNvSpPr>
          <p:nvPr/>
        </p:nvSpPr>
        <p:spPr bwMode="auto">
          <a:xfrm>
            <a:off x="4648200" y="2743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1" name="Line 13"/>
          <p:cNvSpPr>
            <a:spLocks noChangeShapeType="1"/>
          </p:cNvSpPr>
          <p:nvPr/>
        </p:nvSpPr>
        <p:spPr bwMode="auto">
          <a:xfrm>
            <a:off x="4648200" y="4419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2" name="Line 14"/>
          <p:cNvSpPr>
            <a:spLocks noChangeShapeType="1"/>
          </p:cNvSpPr>
          <p:nvPr/>
        </p:nvSpPr>
        <p:spPr bwMode="auto">
          <a:xfrm>
            <a:off x="0" y="4572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3" name="Line 15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4" name="Rectangle 16"/>
          <p:cNvSpPr>
            <a:spLocks noChangeArrowheads="1"/>
          </p:cNvSpPr>
          <p:nvPr/>
        </p:nvSpPr>
        <p:spPr bwMode="auto">
          <a:xfrm>
            <a:off x="0" y="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16</a:t>
            </a:r>
          </a:p>
          <a:p>
            <a:pPr algn="ctr"/>
            <a:r>
              <a:rPr lang="he-IL" sz="6000" dirty="0"/>
              <a:t>הֵיכִי</a:t>
            </a:r>
            <a:endParaRPr lang="en-US" sz="6000" dirty="0"/>
          </a:p>
        </p:txBody>
      </p:sp>
      <p:sp>
        <p:nvSpPr>
          <p:cNvPr id="165905" name="Rectangle 17"/>
          <p:cNvSpPr>
            <a:spLocks noChangeArrowheads="1"/>
          </p:cNvSpPr>
          <p:nvPr/>
        </p:nvSpPr>
        <p:spPr bwMode="auto">
          <a:xfrm>
            <a:off x="4648200" y="0"/>
            <a:ext cx="449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</a:t>
            </a:r>
            <a:r>
              <a:rPr lang="en-US" sz="2400"/>
              <a:t>16</a:t>
            </a:r>
            <a:endParaRPr lang="he-IL" sz="400"/>
          </a:p>
          <a:p>
            <a:pPr algn="ctr"/>
            <a:endParaRPr lang="en-US" sz="3600"/>
          </a:p>
          <a:p>
            <a:pPr algn="ctr"/>
            <a:r>
              <a:rPr lang="en-US" sz="3600"/>
              <a:t>How</a:t>
            </a:r>
          </a:p>
        </p:txBody>
      </p:sp>
      <p:sp>
        <p:nvSpPr>
          <p:cNvPr id="165906" name="Line 18"/>
          <p:cNvSpPr>
            <a:spLocks noChangeShapeType="1"/>
          </p:cNvSpPr>
          <p:nvPr/>
        </p:nvSpPr>
        <p:spPr bwMode="auto">
          <a:xfrm>
            <a:off x="4648200" y="914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7" name="Line 19"/>
          <p:cNvSpPr>
            <a:spLocks noChangeShapeType="1"/>
          </p:cNvSpPr>
          <p:nvPr/>
        </p:nvSpPr>
        <p:spPr bwMode="auto">
          <a:xfrm>
            <a:off x="4648200" y="457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8" name="Line 20"/>
          <p:cNvSpPr>
            <a:spLocks noChangeShapeType="1"/>
          </p:cNvSpPr>
          <p:nvPr/>
        </p:nvSpPr>
        <p:spPr bwMode="auto">
          <a:xfrm>
            <a:off x="4648200" y="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9" name="Line 21"/>
          <p:cNvSpPr>
            <a:spLocks noChangeShapeType="1"/>
          </p:cNvSpPr>
          <p:nvPr/>
        </p:nvSpPr>
        <p:spPr bwMode="auto">
          <a:xfrm>
            <a:off x="4648200" y="1524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19</a:t>
            </a:r>
          </a:p>
          <a:p>
            <a:pPr algn="ctr"/>
            <a:r>
              <a:rPr lang="he-IL" sz="6000" dirty="0"/>
              <a:t>הָכָא</a:t>
            </a:r>
            <a:endParaRPr lang="en-US" sz="6000" dirty="0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he-IL" sz="4000" dirty="0"/>
              <a:t>                            </a:t>
            </a:r>
            <a:r>
              <a:rPr lang="en-US" sz="4000" dirty="0"/>
              <a:t>20</a:t>
            </a:r>
          </a:p>
          <a:p>
            <a:pPr algn="ctr"/>
            <a:endParaRPr lang="he-IL" sz="2000" dirty="0"/>
          </a:p>
          <a:p>
            <a:pPr algn="ctr"/>
            <a:r>
              <a:rPr lang="he-IL" sz="6000" dirty="0"/>
              <a:t>הָתָם</a:t>
            </a:r>
            <a:endParaRPr lang="en-US" sz="6000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648200" y="35052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2400"/>
              <a:t>                                               </a:t>
            </a:r>
            <a:r>
              <a:rPr lang="en-US" sz="2400"/>
              <a:t>20</a:t>
            </a:r>
            <a:endParaRPr lang="he-IL" sz="400"/>
          </a:p>
          <a:p>
            <a:pPr algn="ctr"/>
            <a:endParaRPr lang="en-US" sz="3600"/>
          </a:p>
          <a:p>
            <a:pPr algn="ctr"/>
            <a:r>
              <a:rPr lang="en-US" sz="3600"/>
              <a:t>There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>
            <a:off x="4648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2" name="Line 6"/>
          <p:cNvSpPr>
            <a:spLocks noChangeShapeType="1"/>
          </p:cNvSpPr>
          <p:nvPr/>
        </p:nvSpPr>
        <p:spPr bwMode="auto">
          <a:xfrm>
            <a:off x="4648200" y="449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3" name="Line 7"/>
          <p:cNvSpPr>
            <a:spLocks noChangeShapeType="1"/>
          </p:cNvSpPr>
          <p:nvPr/>
        </p:nvSpPr>
        <p:spPr bwMode="auto">
          <a:xfrm>
            <a:off x="4648200" y="3962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>
            <a:off x="4648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4648200" y="304800"/>
            <a:ext cx="4495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he-IL" sz="2400"/>
              <a:t>                           </a:t>
            </a:r>
            <a:r>
              <a:rPr lang="en-US" sz="2400"/>
              <a:t>19</a:t>
            </a:r>
            <a:endParaRPr lang="he-IL" sz="2400"/>
          </a:p>
          <a:p>
            <a:pPr algn="ctr"/>
            <a:endParaRPr lang="en-US" sz="3600"/>
          </a:p>
          <a:p>
            <a:pPr algn="ctr"/>
            <a:r>
              <a:rPr lang="en-US" sz="3600"/>
              <a:t>Here</a:t>
            </a:r>
          </a:p>
        </p:txBody>
      </p:sp>
      <p:sp>
        <p:nvSpPr>
          <p:cNvPr id="167946" name="Line 10"/>
          <p:cNvSpPr>
            <a:spLocks noChangeShapeType="1"/>
          </p:cNvSpPr>
          <p:nvPr/>
        </p:nvSpPr>
        <p:spPr bwMode="auto">
          <a:xfrm>
            <a:off x="4648200" y="182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7" name="Line 11"/>
          <p:cNvSpPr>
            <a:spLocks noChangeShapeType="1"/>
          </p:cNvSpPr>
          <p:nvPr/>
        </p:nvSpPr>
        <p:spPr bwMode="auto">
          <a:xfrm>
            <a:off x="4648200" y="1219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8" name="Line 12"/>
          <p:cNvSpPr>
            <a:spLocks noChangeShapeType="1"/>
          </p:cNvSpPr>
          <p:nvPr/>
        </p:nvSpPr>
        <p:spPr bwMode="auto">
          <a:xfrm>
            <a:off x="4648200" y="685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9" name="Line 13"/>
          <p:cNvSpPr>
            <a:spLocks noChangeShapeType="1"/>
          </p:cNvSpPr>
          <p:nvPr/>
        </p:nvSpPr>
        <p:spPr bwMode="auto">
          <a:xfrm>
            <a:off x="46482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50" name="Line 14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0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False"/>
  <p:tag name="AUTOSIZEGRID" val="True"/>
  <p:tag name="CHARTCOLORS" val="0"/>
  <p:tag name="MULTIRESPDIVISOR" val="1"/>
  <p:tag name="CORRECTPOINTVALUE" val="100"/>
  <p:tag name="ADDINALWAYSLOADED" val="False"/>
  <p:tag name="DEFAULTPORT" val="1001"/>
  <p:tag name="COUNTDOWNSTYLE" val="5"/>
  <p:tag name="USEENTERPRISEMANAGER" val="False"/>
  <p:tag name="CHARTVALUEFORMAT" val="0"/>
  <p:tag name="STDCHART" val="0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ZEROBASED" val="False"/>
  <p:tag name="EXPANDSHOWBAR" val="True"/>
  <p:tag name="ANSWERNOWTEXT" val="Answer Now"/>
  <p:tag name="NUMRESPONSES" val="1"/>
  <p:tag name="ROTATIONINTERVAL" val="2"/>
  <p:tag name="BUBBLENAMEVISIBLE" val="True"/>
  <p:tag name="CUSTOMCELLBACKCOLOR2" val="-13395457"/>
  <p:tag name="GRIDOPACITY" val="50"/>
  <p:tag name="CHARTLABELS" val="1"/>
  <p:tag name="INCORRECTPOINTVALUE" val="0"/>
  <p:tag name="CHARTSCALE" val="True"/>
  <p:tag name="ANSWERNOWSTYLE" val="11"/>
  <p:tag name="TEAMSINLEADERBOARD" val="6"/>
  <p:tag name="CUSTOMCELLFORECOLOR" val="-16777216"/>
  <p:tag name="GRIDROTATIONINTERVAL" val="2"/>
  <p:tag name="PARTLISTDEFAULT" val="0"/>
  <p:tag name="AUTOADJUSTPARTRANGE" val="True"/>
  <p:tag name="RESPCOUNTERFORMAT" val="0"/>
  <p:tag name="AUTOADVANCE" val="False"/>
  <p:tag name="DEFAULTNUMTEAMS" val="5"/>
  <p:tag name="GRIDPOSITION" val="7"/>
  <p:tag name="REALTIMEBACKUP" val="True"/>
  <p:tag name="REQUIREPASSWORD" val="False"/>
  <p:tag name="AUTOUPDATEALIASES" val="True"/>
  <p:tag name="USESCHEMECOLORS" val="True"/>
  <p:tag name="INCLUDEPPT" val="True"/>
  <p:tag name="RESPTABLESTYLE" val="-1"/>
  <p:tag name="BUBBLEGROUPING" val="3"/>
  <p:tag name="INCLUDENONRESPONDERS" val="True"/>
  <p:tag name="COUNTDOWNSECONDS" val="20"/>
  <p:tag name="DISPLAYDEVICEID" val="False"/>
  <p:tag name="ENABLEPRESENTERVPAD" val="False"/>
  <p:tag name="POLLINGCYCLE" val="2"/>
  <p:tag name="MAXRESPONDERS" val="5"/>
  <p:tag name="BACKUPMAINTENANCE" val="7"/>
  <p:tag name="CUSTOMCELLBACKCOLOR4" val="-8355712"/>
  <p:tag name="SHOWBARVISIBLE" val="True"/>
  <p:tag name="REALTIMEBACKUPPATH" val="(None)"/>
  <p:tag name="DELIMITERS" val="3.1"/>
  <p:tag name="POWERPOINTVERSION" val="12.0"/>
  <p:tag name="LUIDIAENABLED" val="False"/>
  <p:tag name="TPPRESENTATIONGUID" val="d145004d-bfee-4ebd-8ee5-1cfbf352430e"/>
  <p:tag name="TPLASTSAVEVERSION" val="6.2 PC"/>
  <p:tag name="TPVERSION" val="5"/>
  <p:tag name="TPFULLVERSION" val="5.3.1.3337"/>
  <p:tag name="PPTVERSION" val="16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144319</TotalTime>
  <Words>1023</Words>
  <Application>Microsoft Office PowerPoint</Application>
  <PresentationFormat>On-screen Show (4:3)</PresentationFormat>
  <Paragraphs>591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Spivak</dc:creator>
  <cp:lastModifiedBy>Aaron Spivak</cp:lastModifiedBy>
  <cp:revision>176</cp:revision>
  <cp:lastPrinted>2017-07-24T15:50:47Z</cp:lastPrinted>
  <dcterms:created xsi:type="dcterms:W3CDTF">2006-02-08T14:06:47Z</dcterms:created>
  <dcterms:modified xsi:type="dcterms:W3CDTF">2018-01-08T16:37:00Z</dcterms:modified>
</cp:coreProperties>
</file>